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258" r:id="rId7"/>
    <p:sldId id="260" r:id="rId8"/>
    <p:sldId id="279" r:id="rId9"/>
    <p:sldId id="280" r:id="rId10"/>
    <p:sldId id="263" r:id="rId11"/>
    <p:sldId id="267" r:id="rId12"/>
    <p:sldId id="273" r:id="rId13"/>
    <p:sldId id="275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41" autoAdjust="0"/>
  </p:normalViewPr>
  <p:slideViewPr>
    <p:cSldViewPr snapToGrid="0">
      <p:cViewPr varScale="1">
        <p:scale>
          <a:sx n="121" d="100"/>
          <a:sy n="121" d="100"/>
        </p:scale>
        <p:origin x="336" y="168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12/13/22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12/13/22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Placeholder 76" descr="A woman wearing purple glasses showing data">
            <a:extLst>
              <a:ext uri="{FF2B5EF4-FFF2-40B4-BE49-F238E27FC236}">
                <a16:creationId xmlns:a16="http://schemas.microsoft.com/office/drawing/2014/main" id="{2F849723-3772-4844-AB3A-EF3DFAF34B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52100" y="739303"/>
            <a:ext cx="6825035" cy="5379395"/>
          </a:xfr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977" y="1663435"/>
            <a:ext cx="5869021" cy="2003898"/>
          </a:xfrm>
        </p:spPr>
        <p:txBody>
          <a:bodyPr/>
          <a:lstStyle/>
          <a:p>
            <a:pPr algn="ctr"/>
            <a:r>
              <a:rPr lang="en-US" dirty="0"/>
              <a:t>Google Glass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51464" y="3815028"/>
            <a:ext cx="3493693" cy="2759074"/>
          </a:xfrm>
        </p:spPr>
        <p:txBody>
          <a:bodyPr>
            <a:normAutofit/>
          </a:bodyPr>
          <a:lstStyle/>
          <a:p>
            <a:r>
              <a:rPr lang="en-US" dirty="0"/>
              <a:t>​Benjamin Horn</a:t>
            </a:r>
          </a:p>
          <a:p>
            <a:r>
              <a:rPr lang="en-US" dirty="0"/>
              <a:t>Sankalp Saoji</a:t>
            </a:r>
          </a:p>
          <a:p>
            <a:r>
              <a:rPr lang="en-US" dirty="0"/>
              <a:t>Melissa MacLiesh</a:t>
            </a:r>
          </a:p>
          <a:p>
            <a:r>
              <a:rPr lang="en-US" dirty="0"/>
              <a:t>Piyush Bhardwaj</a:t>
            </a:r>
          </a:p>
          <a:p>
            <a:r>
              <a:rPr lang="en-US" dirty="0"/>
              <a:t>Thomas Preetham 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FA7877-0294-D846-1242-C45780E34AD7}"/>
              </a:ext>
            </a:extLst>
          </p:cNvPr>
          <p:cNvSpPr/>
          <p:nvPr/>
        </p:nvSpPr>
        <p:spPr>
          <a:xfrm>
            <a:off x="7699056" y="892518"/>
            <a:ext cx="3509295" cy="770917"/>
          </a:xfrm>
          <a:prstGeom prst="rect">
            <a:avLst/>
          </a:prstGeom>
          <a:ln>
            <a:noFill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80000"/>
              </a:lnSpc>
              <a:spcBef>
                <a:spcPct val="0"/>
              </a:spcBef>
            </a:pPr>
            <a:r>
              <a:rPr lang="en-US" sz="5400" cap="all" spc="400" dirty="0">
                <a:ln w="19050">
                  <a:solidFill>
                    <a:schemeClr val="accent5"/>
                  </a:solidFill>
                </a:ln>
                <a:noFill/>
                <a:latin typeface="+mj-lt"/>
                <a:ea typeface="+mj-ea"/>
                <a:cs typeface="+mj-cs"/>
              </a:rPr>
              <a:t>TEM-401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woman looking at a screen with tiny writing and graphs floating">
            <a:extLst>
              <a:ext uri="{FF2B5EF4-FFF2-40B4-BE49-F238E27FC236}">
                <a16:creationId xmlns:a16="http://schemas.microsoft.com/office/drawing/2014/main" id="{A0A99AB3-33D7-48CE-8A78-BEB8D7179F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940324F9-ABF9-4A46-B5E4-21164FADA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622878" cy="6858000"/>
          </a:xfrm>
        </p:spPr>
        <p:txBody>
          <a:bodyPr/>
          <a:lstStyle/>
          <a:p>
            <a:r>
              <a:rPr lang="en-US" dirty="0"/>
              <a:t>How could it have been handled better and succeeded?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19E4131-A9F1-45A1-94C6-3C559ABBE9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7834" y="2325087"/>
            <a:ext cx="4567209" cy="4494043"/>
          </a:xfrm>
        </p:spPr>
        <p:txBody>
          <a:bodyPr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Google should have focused more on benefits rather than features (or deliverables).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Google should have set an exact date and location for the product’s official launch.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Should have focused on customer feedbacks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Google should have partnered with an eyewear manufacturing company.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The biggest issue with Google Glass is that it targeted the wrong market. Glass could have been a transformational tool for professionals like pilots, police, machine operators, etc.</a:t>
            </a:r>
          </a:p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85FA840-9C16-45D8-8B50-7DC1A5DF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845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woman with VR goggles on her face&#10;">
            <a:extLst>
              <a:ext uri="{FF2B5EF4-FFF2-40B4-BE49-F238E27FC236}">
                <a16:creationId xmlns:a16="http://schemas.microsoft.com/office/drawing/2014/main" id="{1959E133-823F-48B7-89C9-820E4A3438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8153400" cy="6858000"/>
          </a:xfr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2540" y="2669598"/>
            <a:ext cx="5409459" cy="724702"/>
          </a:xfrm>
        </p:spPr>
        <p:txBody>
          <a:bodyPr/>
          <a:lstStyle/>
          <a:p>
            <a:pPr algn="ctr"/>
            <a:r>
              <a:rPr lang="en-US" sz="6000" dirty="0"/>
              <a:t>Thank you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F967A96-6B86-484C-8592-14A44DA7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Placeholder 107" descr="A woman with VR goggles on her face&#10;">
            <a:extLst>
              <a:ext uri="{FF2B5EF4-FFF2-40B4-BE49-F238E27FC236}">
                <a16:creationId xmlns:a16="http://schemas.microsoft.com/office/drawing/2014/main" id="{FAFD635F-714B-4EE8-9D07-0B32545C6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012530" y="0"/>
            <a:ext cx="7196138" cy="6867376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210497"/>
            <a:ext cx="6019802" cy="4684207"/>
          </a:xfrm>
        </p:spPr>
        <p:txBody>
          <a:bodyPr/>
          <a:lstStyle/>
          <a:p>
            <a:r>
              <a:rPr lang="en-US" noProof="0" dirty="0"/>
              <a:t>About </a:t>
            </a:r>
            <a:r>
              <a:rPr lang="en-US" dirty="0"/>
              <a:t>Google Glass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575" y="2545949"/>
            <a:ext cx="4850550" cy="3202855"/>
          </a:xfrm>
        </p:spPr>
        <p:txBody>
          <a:bodyPr>
            <a:normAutofit/>
          </a:bodyPr>
          <a:lstStyle/>
          <a:p>
            <a:pPr marL="635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</a:pPr>
            <a:endParaRPr lang="en-US" dirty="0"/>
          </a:p>
          <a:p>
            <a:pPr marL="29210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Google Glass Explorer Edition released April 15, 2013</a:t>
            </a:r>
          </a:p>
          <a:p>
            <a:pPr marL="292100" lvl="0" indent="-2857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060"/>
              </a:buClr>
              <a:buSzPts val="2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Goal: Provide a hands-free augmented reality with a smart display in the corner of your vision</a:t>
            </a:r>
          </a:p>
          <a:p>
            <a:pPr marL="292100" lvl="0" indent="-2857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060"/>
              </a:buClr>
              <a:buSzPts val="2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Originally available to “qualified Glass Explorers” for 1 month before open to the public for a price of $1,500</a:t>
            </a:r>
          </a:p>
          <a:p>
            <a:pPr marL="292100" lvl="0" indent="-2857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060"/>
              </a:buClr>
              <a:buSzPts val="2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Requires the “My Glass” app from a smartphone to function</a:t>
            </a:r>
          </a:p>
          <a:p>
            <a:pPr marL="292100" lvl="0" indent="-2857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060"/>
              </a:buClr>
              <a:buSzPts val="2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Able to: take photos, record video, get directions, send a message, phone call, google search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The 4P</a:t>
            </a:r>
            <a:r>
              <a:rPr kumimoji="0" lang="en-US" sz="2800" b="0" i="0" u="none" strike="noStrike" kern="1200" cap="none" spc="400" normalizeH="0" baseline="0" noProof="0" dirty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s</a:t>
            </a:r>
            <a:endParaRPr lang="en-US" dirty="0"/>
          </a:p>
        </p:txBody>
      </p:sp>
      <p:pic>
        <p:nvPicPr>
          <p:cNvPr id="52" name="Picture Placeholder 51" descr="A close up of a person wearing glasses and the measurements of the eyes">
            <a:extLst>
              <a:ext uri="{FF2B5EF4-FFF2-40B4-BE49-F238E27FC236}">
                <a16:creationId xmlns:a16="http://schemas.microsoft.com/office/drawing/2014/main" id="{2C10E818-8391-45ED-A8AC-28347E77C2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729926"/>
            <a:ext cx="3581400" cy="5388772"/>
          </a:xfrm>
        </p:spPr>
      </p:pic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5AD76B6-01DC-462A-9FF0-16CC82FBDB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5517" y="1921400"/>
            <a:ext cx="2289974" cy="365125"/>
          </a:xfrm>
        </p:spPr>
        <p:txBody>
          <a:bodyPr/>
          <a:lstStyle/>
          <a:p>
            <a:r>
              <a:rPr lang="en-US" dirty="0"/>
              <a:t>Product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831B3626-E1D2-42AE-AB45-94BC5112D8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42616" y="1921400"/>
            <a:ext cx="2289974" cy="365125"/>
          </a:xfrm>
        </p:spPr>
        <p:txBody>
          <a:bodyPr/>
          <a:lstStyle/>
          <a:p>
            <a:r>
              <a:rPr lang="en-US" dirty="0"/>
              <a:t>Price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80683256-31D4-4761-874B-66494293B9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65517" y="2245710"/>
            <a:ext cx="2938965" cy="1739538"/>
          </a:xfrm>
        </p:spPr>
        <p:txBody>
          <a:bodyPr>
            <a:normAutofit lnSpcReduction="1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 wearable “smart glass”. It’s a voice and motion-controlled gadget that looks like a pair of glasses and can display information right in front of the user’s eyes.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A68FF55C-6F05-48FC-9323-AB8D48077B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42615" y="2245710"/>
            <a:ext cx="2938965" cy="18731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Google Glass is priced at $1500 dollars per unit. Many find this to be exorbitant for the benefit they receive for the product. Though it takes only $152 to manufacture the glasses, there are other hefty expenses that Google had to swallow.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AFE31293-F021-441C-AC98-EE94A46A408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065518" y="4118846"/>
            <a:ext cx="2289972" cy="365125"/>
          </a:xfrm>
        </p:spPr>
        <p:txBody>
          <a:bodyPr/>
          <a:lstStyle/>
          <a:p>
            <a:r>
              <a:rPr lang="en-US" dirty="0"/>
              <a:t>Place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70A850F-E957-43F7-B7FA-3CD87407913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42616" y="4118846"/>
            <a:ext cx="2289974" cy="365125"/>
          </a:xfrm>
        </p:spPr>
        <p:txBody>
          <a:bodyPr/>
          <a:lstStyle/>
          <a:p>
            <a:r>
              <a:rPr lang="en-US" dirty="0"/>
              <a:t>Promotion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CC3342B2-173B-4413-BAB0-AF14408EA5F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65518" y="4451209"/>
            <a:ext cx="2938963" cy="166748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Google Glass was initially exclusively sold to a group of people called “Glass Explorers.” A large portion of this group consisted of journalists who would not benefit from Google Glass’ primary features.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2753D88-B840-4BCA-80FC-E51B691A85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42615" y="4443157"/>
            <a:ext cx="2938963" cy="167554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Google Glass campaign has had some fantastic first steps.  They have created a critical mass and some great buzz for their campaign. there were over 145K mentions of the </a:t>
            </a:r>
            <a:r>
              <a:rPr lang="en-US" b="1" dirty="0"/>
              <a:t>#ifIhadGlass </a:t>
            </a:r>
            <a:r>
              <a:rPr lang="en-US" dirty="0"/>
              <a:t>hashtag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7" y="454448"/>
            <a:ext cx="7286605" cy="634323"/>
          </a:xfrm>
        </p:spPr>
        <p:txBody>
          <a:bodyPr/>
          <a:lstStyle/>
          <a:p>
            <a:r>
              <a:rPr lang="en-US" dirty="0"/>
              <a:t>3C</a:t>
            </a:r>
            <a:r>
              <a:rPr lang="en-US" cap="none" dirty="0"/>
              <a:t>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9" name="Google Shape;150;p28">
            <a:extLst>
              <a:ext uri="{FF2B5EF4-FFF2-40B4-BE49-F238E27FC236}">
                <a16:creationId xmlns:a16="http://schemas.microsoft.com/office/drawing/2014/main" id="{DA964D1E-767C-D8D6-D70B-7351D6689BB3}"/>
              </a:ext>
            </a:extLst>
          </p:cNvPr>
          <p:cNvSpPr txBox="1">
            <a:spLocks/>
          </p:cNvSpPr>
          <p:nvPr/>
        </p:nvSpPr>
        <p:spPr>
          <a:xfrm>
            <a:off x="917058" y="1511056"/>
            <a:ext cx="5178942" cy="484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bg1"/>
              </a:buClr>
              <a:buSzPts val="2100"/>
              <a:buNone/>
            </a:pPr>
            <a:r>
              <a:rPr lang="en-US" dirty="0">
                <a:solidFill>
                  <a:schemeClr val="bg1"/>
                </a:solidFill>
              </a:rPr>
              <a:t>Consumer</a:t>
            </a:r>
          </a:p>
          <a:p>
            <a:pPr lvl="1" indent="-342900">
              <a:spcBef>
                <a:spcPts val="400"/>
              </a:spcBef>
              <a:buClr>
                <a:schemeClr val="bg1"/>
              </a:buClr>
              <a:buSzPts val="1800"/>
            </a:pPr>
            <a:r>
              <a:rPr lang="en-US" dirty="0">
                <a:solidFill>
                  <a:schemeClr val="bg1"/>
                </a:solidFill>
              </a:rPr>
              <a:t>Relevant attributes: send a message, record a video, get directions, google search all hands free</a:t>
            </a:r>
          </a:p>
          <a:p>
            <a:pPr marL="730250" lvl="1" indent="-285750">
              <a:spcBef>
                <a:spcPts val="400"/>
              </a:spcBef>
              <a:buClr>
                <a:schemeClr val="bg1"/>
              </a:buClr>
              <a:buSzPts val="1700"/>
            </a:pPr>
            <a:endParaRPr lang="en-US" sz="1700" dirty="0">
              <a:solidFill>
                <a:schemeClr val="bg1"/>
              </a:solidFill>
            </a:endParaRPr>
          </a:p>
          <a:p>
            <a:pPr marL="730250" lvl="1" indent="-285750">
              <a:spcBef>
                <a:spcPts val="400"/>
              </a:spcBef>
              <a:buClr>
                <a:schemeClr val="bg1"/>
              </a:buClr>
              <a:buSzPts val="1700"/>
            </a:pPr>
            <a:endParaRPr lang="en-US" sz="1700" dirty="0">
              <a:solidFill>
                <a:schemeClr val="bg1"/>
              </a:solidFill>
            </a:endParaRPr>
          </a:p>
          <a:p>
            <a:pPr marL="730250" lvl="1" indent="-285750">
              <a:spcBef>
                <a:spcPts val="400"/>
              </a:spcBef>
              <a:buClr>
                <a:schemeClr val="bg1"/>
              </a:buClr>
              <a:buSzPts val="1700"/>
            </a:pPr>
            <a:endParaRPr lang="en-US" sz="1700" dirty="0">
              <a:solidFill>
                <a:schemeClr val="bg1"/>
              </a:solidFill>
            </a:endParaRPr>
          </a:p>
          <a:p>
            <a:pPr lvl="1" indent="-342900">
              <a:spcBef>
                <a:spcPts val="400"/>
              </a:spcBef>
              <a:buClr>
                <a:schemeClr val="bg1"/>
              </a:buClr>
              <a:buSzPts val="1800"/>
            </a:pPr>
            <a:r>
              <a:rPr lang="en-US" dirty="0">
                <a:solidFill>
                  <a:schemeClr val="bg1"/>
                </a:solidFill>
              </a:rPr>
              <a:t>Weighted attributes: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50% “cool new tech”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30% “overall utility”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20% “new and unique features”</a:t>
            </a:r>
          </a:p>
        </p:txBody>
      </p:sp>
      <p:sp>
        <p:nvSpPr>
          <p:cNvPr id="70" name="Google Shape;151;p28">
            <a:extLst>
              <a:ext uri="{FF2B5EF4-FFF2-40B4-BE49-F238E27FC236}">
                <a16:creationId xmlns:a16="http://schemas.microsoft.com/office/drawing/2014/main" id="{3B6BF1C0-49F2-9BF4-123D-83AC9F6A1BB2}"/>
              </a:ext>
            </a:extLst>
          </p:cNvPr>
          <p:cNvSpPr txBox="1"/>
          <p:nvPr/>
        </p:nvSpPr>
        <p:spPr>
          <a:xfrm>
            <a:off x="6095999" y="1511055"/>
            <a:ext cx="5178942" cy="4845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sz="2800" i="1" dirty="0">
                <a:solidFill>
                  <a:schemeClr val="bg1"/>
                </a:solidFill>
                <a:sym typeface="Calibri"/>
              </a:rPr>
              <a:t>Failed to consider</a:t>
            </a:r>
            <a:endParaRPr sz="2800" i="1" dirty="0">
              <a:solidFill>
                <a:schemeClr val="bg1"/>
              </a:solidFill>
            </a:endParaRPr>
          </a:p>
          <a:p>
            <a:pPr marL="6858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bg1"/>
                </a:solidFill>
                <a:sym typeface="Calibri"/>
              </a:rPr>
              <a:t>Societal acceptance: “are you recording me?”</a:t>
            </a:r>
            <a:endParaRPr sz="2400" dirty="0">
              <a:solidFill>
                <a:schemeClr val="bg1"/>
              </a:solidFill>
            </a:endParaRPr>
          </a:p>
          <a:p>
            <a:pPr marL="6858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bg1"/>
                </a:solidFill>
                <a:sym typeface="Calibri"/>
              </a:rPr>
              <a:t>Invasion of privacy</a:t>
            </a:r>
            <a:endParaRPr sz="2400" dirty="0">
              <a:solidFill>
                <a:schemeClr val="bg1"/>
              </a:solidFill>
            </a:endParaRPr>
          </a:p>
          <a:p>
            <a:pPr marL="685800"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bg1"/>
              </a:buClr>
              <a:buSzPts val="1800"/>
            </a:pPr>
            <a:r>
              <a:rPr lang="en" sz="2400" dirty="0">
                <a:solidFill>
                  <a:schemeClr val="bg1"/>
                </a:solidFill>
                <a:sym typeface="Calibri"/>
              </a:rPr>
              <a:t>Personal assistant feature “refresh” collects information on people around you through social media</a:t>
            </a:r>
            <a:endParaRPr sz="2400" dirty="0">
              <a:solidFill>
                <a:schemeClr val="bg1"/>
              </a:solidFill>
            </a:endParaRPr>
          </a:p>
          <a:p>
            <a:pPr marL="10287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bg1"/>
              </a:buClr>
              <a:buSzPts val="2000"/>
              <a:buFont typeface="Arial" panose="020B0604020202020204" pitchFamily="34" charset="0"/>
              <a:buChar char="•"/>
            </a:pPr>
            <a:endParaRPr sz="2400" dirty="0">
              <a:solidFill>
                <a:schemeClr val="bg1"/>
              </a:solidFill>
              <a:sym typeface="Calibri"/>
            </a:endParaRPr>
          </a:p>
          <a:p>
            <a:pPr marL="6858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bg1"/>
                </a:solidFill>
                <a:sym typeface="Calibri"/>
              </a:rPr>
              <a:t>Hype based “cool new tech” heavy weight only lasts for a short time</a:t>
            </a:r>
            <a:endParaRPr sz="2400" dirty="0">
              <a:solidFill>
                <a:schemeClr val="bg1"/>
              </a:solidFill>
            </a:endParaRPr>
          </a:p>
          <a:p>
            <a:pPr marL="6858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bg1"/>
                </a:solidFill>
                <a:sym typeface="Calibri"/>
              </a:rPr>
              <a:t>Overall utility is what is going to carry long term</a:t>
            </a:r>
            <a:endParaRPr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7" y="454448"/>
            <a:ext cx="7286605" cy="634323"/>
          </a:xfrm>
        </p:spPr>
        <p:txBody>
          <a:bodyPr/>
          <a:lstStyle/>
          <a:p>
            <a:r>
              <a:rPr lang="en-US" dirty="0"/>
              <a:t>3C</a:t>
            </a:r>
            <a:r>
              <a:rPr lang="en-US" cap="none" dirty="0"/>
              <a:t>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9" name="Google Shape;151;p28">
            <a:extLst>
              <a:ext uri="{FF2B5EF4-FFF2-40B4-BE49-F238E27FC236}">
                <a16:creationId xmlns:a16="http://schemas.microsoft.com/office/drawing/2014/main" id="{08282958-A46A-C069-434D-E7292CAF3B9A}"/>
              </a:ext>
            </a:extLst>
          </p:cNvPr>
          <p:cNvSpPr txBox="1"/>
          <p:nvPr/>
        </p:nvSpPr>
        <p:spPr>
          <a:xfrm>
            <a:off x="671102" y="1504836"/>
            <a:ext cx="6291815" cy="4845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>
              <a:buSzPts val="2100"/>
            </a:pPr>
            <a:r>
              <a:rPr lang="en-US" sz="2800" dirty="0">
                <a:solidFill>
                  <a:schemeClr val="bg1"/>
                </a:solidFill>
              </a:rPr>
              <a:t>Competition</a:t>
            </a:r>
          </a:p>
          <a:p>
            <a:pPr marL="520700" lvl="1" indent="-177800">
              <a:buSzPts val="1800"/>
            </a:pPr>
            <a:endParaRPr lang="en-US" dirty="0">
              <a:solidFill>
                <a:schemeClr val="bg1"/>
              </a:solidFill>
            </a:endParaRPr>
          </a:p>
          <a:p>
            <a:pPr marL="628650" lvl="1" indent="-285750">
              <a:buSzPts val="18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WTP is based on CS</a:t>
            </a:r>
            <a:r>
              <a:rPr lang="en-US" sz="2400" baseline="-25000" dirty="0">
                <a:solidFill>
                  <a:schemeClr val="bg1"/>
                </a:solidFill>
              </a:rPr>
              <a:t>BA </a:t>
            </a:r>
            <a:r>
              <a:rPr lang="en-US" sz="2400" dirty="0">
                <a:solidFill>
                  <a:schemeClr val="bg1"/>
                </a:solidFill>
              </a:rPr>
              <a:t>where P = B – CS</a:t>
            </a:r>
            <a:r>
              <a:rPr lang="en-US" sz="2400" baseline="-25000" dirty="0">
                <a:solidFill>
                  <a:schemeClr val="bg1"/>
                </a:solidFill>
              </a:rPr>
              <a:t>BA</a:t>
            </a:r>
            <a:endParaRPr lang="en-US" sz="2400" dirty="0">
              <a:solidFill>
                <a:schemeClr val="bg1"/>
              </a:solidFill>
            </a:endParaRPr>
          </a:p>
          <a:p>
            <a:pPr marL="628650" lvl="1" indent="-285750">
              <a:buSzPts val="1800"/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628650" lvl="1" indent="-285750">
              <a:buSzPts val="18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Similar product prices in 2013</a:t>
            </a:r>
          </a:p>
          <a:p>
            <a:pPr marL="685800" lvl="2">
              <a:buSzPts val="1800"/>
            </a:pPr>
            <a:r>
              <a:rPr lang="en-US" sz="2400" dirty="0">
                <a:solidFill>
                  <a:schemeClr val="bg1"/>
                </a:solidFill>
              </a:rPr>
              <a:t>	Recon Jet: $500</a:t>
            </a:r>
          </a:p>
          <a:p>
            <a:pPr marL="1085850" lvl="2" indent="-285750">
              <a:buSzPts val="1800"/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685800" lvl="2">
              <a:buSzPts val="1800"/>
            </a:pPr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2400" dirty="0" err="1">
                <a:solidFill>
                  <a:schemeClr val="bg1"/>
                </a:solidFill>
              </a:rPr>
              <a:t>Vuzix</a:t>
            </a:r>
            <a:r>
              <a:rPr lang="en-US" sz="2400" dirty="0">
                <a:solidFill>
                  <a:schemeClr val="bg1"/>
                </a:solidFill>
              </a:rPr>
              <a:t> M100: $500</a:t>
            </a:r>
          </a:p>
          <a:p>
            <a:pPr marL="1085850" lvl="2" indent="-285750">
              <a:buSzPts val="1800"/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685800" lvl="2">
              <a:buSzPts val="1800"/>
            </a:pPr>
            <a:r>
              <a:rPr lang="en-US" sz="2400" dirty="0">
                <a:solidFill>
                  <a:schemeClr val="bg1"/>
                </a:solidFill>
              </a:rPr>
              <a:t>	Meta </a:t>
            </a:r>
            <a:r>
              <a:rPr lang="en-US" sz="2400" dirty="0" err="1">
                <a:solidFill>
                  <a:schemeClr val="bg1"/>
                </a:solidFill>
              </a:rPr>
              <a:t>SpaceGlasses</a:t>
            </a:r>
            <a:r>
              <a:rPr lang="en-US" sz="2400" dirty="0">
                <a:solidFill>
                  <a:schemeClr val="bg1"/>
                </a:solidFill>
              </a:rPr>
              <a:t>: $670</a:t>
            </a:r>
          </a:p>
        </p:txBody>
      </p:sp>
      <p:pic>
        <p:nvPicPr>
          <p:cNvPr id="80" name="Google Shape;159;p29">
            <a:extLst>
              <a:ext uri="{FF2B5EF4-FFF2-40B4-BE49-F238E27FC236}">
                <a16:creationId xmlns:a16="http://schemas.microsoft.com/office/drawing/2014/main" id="{0195F07E-88DD-9255-0464-A3B64AF23989}"/>
              </a:ext>
            </a:extLst>
          </p:cNvPr>
          <p:cNvPicPr preferRelativeResize="0"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4389375" y="3365108"/>
            <a:ext cx="813941" cy="415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160;p29">
            <a:extLst>
              <a:ext uri="{FF2B5EF4-FFF2-40B4-BE49-F238E27FC236}">
                <a16:creationId xmlns:a16="http://schemas.microsoft.com/office/drawing/2014/main" id="{A7B47244-6062-F3A2-A226-DE4CA2069F2C}"/>
              </a:ext>
            </a:extLst>
          </p:cNvPr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4397624" y="4189689"/>
            <a:ext cx="1069744" cy="314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161;p29" descr="A picture containing indoor&#10;&#10;Description automatically generated">
            <a:extLst>
              <a:ext uri="{FF2B5EF4-FFF2-40B4-BE49-F238E27FC236}">
                <a16:creationId xmlns:a16="http://schemas.microsoft.com/office/drawing/2014/main" id="{DAA6509F-626C-783F-D187-5D5CF0642156}"/>
              </a:ext>
            </a:extLst>
          </p:cNvPr>
          <p:cNvPicPr preferRelativeResize="0"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5306801" y="4879779"/>
            <a:ext cx="596312" cy="39710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158;p29">
            <a:extLst>
              <a:ext uri="{FF2B5EF4-FFF2-40B4-BE49-F238E27FC236}">
                <a16:creationId xmlns:a16="http://schemas.microsoft.com/office/drawing/2014/main" id="{9772A4D0-A993-40B6-CE8C-7951CB1F0A0B}"/>
              </a:ext>
            </a:extLst>
          </p:cNvPr>
          <p:cNvSpPr txBox="1"/>
          <p:nvPr/>
        </p:nvSpPr>
        <p:spPr>
          <a:xfrm>
            <a:off x="6764664" y="1511056"/>
            <a:ext cx="4474027" cy="122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sz="2800" i="1" dirty="0">
                <a:solidFill>
                  <a:schemeClr val="bg1"/>
                </a:solidFill>
                <a:sym typeface="Calibri"/>
              </a:rPr>
              <a:t>Failed to consider</a:t>
            </a:r>
            <a:endParaRPr sz="2800" i="1" dirty="0">
              <a:solidFill>
                <a:schemeClr val="bg1"/>
              </a:solidFill>
            </a:endParaRPr>
          </a:p>
          <a:p>
            <a:pPr marL="520700" marR="0" lvl="1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2400" dirty="0">
                <a:solidFill>
                  <a:schemeClr val="bg1"/>
                </a:solidFill>
                <a:sym typeface="Calibri"/>
              </a:rPr>
              <a:t>What makes their product a standout?</a:t>
            </a:r>
            <a:endParaRPr sz="2400" dirty="0">
              <a:solidFill>
                <a:schemeClr val="bg1"/>
              </a:solidFill>
            </a:endParaRPr>
          </a:p>
        </p:txBody>
      </p:sp>
      <p:pic>
        <p:nvPicPr>
          <p:cNvPr id="88" name="Google Shape;162;p29" descr="A picture containing indoor&#10;&#10;Description automatically generated">
            <a:extLst>
              <a:ext uri="{FF2B5EF4-FFF2-40B4-BE49-F238E27FC236}">
                <a16:creationId xmlns:a16="http://schemas.microsoft.com/office/drawing/2014/main" id="{6526CB31-021B-83A0-7A6A-2429EF468E3F}"/>
              </a:ext>
            </a:extLst>
          </p:cNvPr>
          <p:cNvPicPr preferRelativeResize="0"/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8185975" y="2738672"/>
            <a:ext cx="2495215" cy="906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icture containing cellphone, electronics, different&#10;&#10;Description automatically generated">
            <a:extLst>
              <a:ext uri="{FF2B5EF4-FFF2-40B4-BE49-F238E27FC236}">
                <a16:creationId xmlns:a16="http://schemas.microsoft.com/office/drawing/2014/main" id="{5E07456A-F71D-4DA5-A820-F75E5ADF646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446" r="50628" b="17562"/>
          <a:stretch/>
        </p:blipFill>
        <p:spPr>
          <a:xfrm>
            <a:off x="8291901" y="4251407"/>
            <a:ext cx="1313489" cy="17168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B3BB1C-5ED2-4B6A-AD77-D26875ED0DD3}"/>
              </a:ext>
            </a:extLst>
          </p:cNvPr>
          <p:cNvSpPr txBox="1"/>
          <p:nvPr/>
        </p:nvSpPr>
        <p:spPr>
          <a:xfrm>
            <a:off x="9064378" y="3696649"/>
            <a:ext cx="1018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$1500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E35AA0-E289-476C-9B2D-6DE52BF3E725}"/>
              </a:ext>
            </a:extLst>
          </p:cNvPr>
          <p:cNvSpPr txBox="1"/>
          <p:nvPr/>
        </p:nvSpPr>
        <p:spPr>
          <a:xfrm>
            <a:off x="9469670" y="5038515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$650</a:t>
            </a:r>
          </a:p>
        </p:txBody>
      </p:sp>
    </p:spTree>
    <p:extLst>
      <p:ext uri="{BB962C8B-B14F-4D97-AF65-F5344CB8AC3E}">
        <p14:creationId xmlns:p14="http://schemas.microsoft.com/office/powerpoint/2010/main" val="59794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7" y="454448"/>
            <a:ext cx="7286605" cy="634323"/>
          </a:xfrm>
        </p:spPr>
        <p:txBody>
          <a:bodyPr/>
          <a:lstStyle/>
          <a:p>
            <a:r>
              <a:rPr lang="en-US" dirty="0"/>
              <a:t>3C</a:t>
            </a:r>
            <a:r>
              <a:rPr lang="en-US" cap="none" dirty="0"/>
              <a:t>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9" name="Google Shape;150;p28">
            <a:extLst>
              <a:ext uri="{FF2B5EF4-FFF2-40B4-BE49-F238E27FC236}">
                <a16:creationId xmlns:a16="http://schemas.microsoft.com/office/drawing/2014/main" id="{DA964D1E-767C-D8D6-D70B-7351D6689BB3}"/>
              </a:ext>
            </a:extLst>
          </p:cNvPr>
          <p:cNvSpPr txBox="1">
            <a:spLocks/>
          </p:cNvSpPr>
          <p:nvPr/>
        </p:nvSpPr>
        <p:spPr>
          <a:xfrm>
            <a:off x="917059" y="1511055"/>
            <a:ext cx="5178942" cy="484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bg1"/>
              </a:buClr>
              <a:buSzPts val="2100"/>
              <a:buNone/>
            </a:pPr>
            <a:r>
              <a:rPr lang="en-US" dirty="0">
                <a:solidFill>
                  <a:schemeClr val="bg1"/>
                </a:solidFill>
              </a:rPr>
              <a:t>Company</a:t>
            </a:r>
          </a:p>
          <a:p>
            <a:pPr marL="0" indent="0">
              <a:spcBef>
                <a:spcPts val="0"/>
              </a:spcBef>
              <a:buClr>
                <a:schemeClr val="bg1"/>
              </a:buClr>
              <a:buSzPts val="2100"/>
              <a:buNone/>
            </a:pPr>
            <a:endParaRPr lang="en-US" dirty="0">
              <a:solidFill>
                <a:schemeClr val="bg1"/>
              </a:solidFill>
            </a:endParaRPr>
          </a:p>
          <a:p>
            <a:pPr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bg1"/>
              </a:buClr>
              <a:buSzPts val="1800"/>
            </a:pPr>
            <a:r>
              <a:rPr lang="en-US" dirty="0">
                <a:solidFill>
                  <a:schemeClr val="bg1"/>
                </a:solidFill>
              </a:rPr>
              <a:t>What is the objective?</a:t>
            </a:r>
          </a:p>
          <a:p>
            <a:pPr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bg1"/>
              </a:buClr>
              <a:buSzPts val="1800"/>
            </a:pPr>
            <a:endParaRPr lang="en-US" dirty="0">
              <a:solidFill>
                <a:schemeClr val="bg1"/>
              </a:solidFill>
            </a:endParaRPr>
          </a:p>
          <a:p>
            <a:pPr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bg1"/>
              </a:buClr>
              <a:buSzPts val="1800"/>
            </a:pPr>
            <a:r>
              <a:rPr lang="en-US" dirty="0">
                <a:solidFill>
                  <a:schemeClr val="bg1"/>
                </a:solidFill>
              </a:rPr>
              <a:t>How much does it cost to make?</a:t>
            </a:r>
          </a:p>
          <a:p>
            <a:pPr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bg1"/>
              </a:buClr>
              <a:buSzPts val="1800"/>
            </a:pPr>
            <a:endParaRPr lang="en-US" dirty="0">
              <a:solidFill>
                <a:schemeClr val="bg1"/>
              </a:solidFill>
            </a:endParaRPr>
          </a:p>
          <a:p>
            <a:pPr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bg1"/>
              </a:buClr>
              <a:buSzPts val="1800"/>
            </a:pPr>
            <a:r>
              <a:rPr lang="en-US" dirty="0">
                <a:solidFill>
                  <a:schemeClr val="bg1"/>
                </a:solidFill>
              </a:rPr>
              <a:t>How will it be distributed?</a:t>
            </a:r>
          </a:p>
        </p:txBody>
      </p:sp>
      <p:sp>
        <p:nvSpPr>
          <p:cNvPr id="70" name="Google Shape;151;p28">
            <a:extLst>
              <a:ext uri="{FF2B5EF4-FFF2-40B4-BE49-F238E27FC236}">
                <a16:creationId xmlns:a16="http://schemas.microsoft.com/office/drawing/2014/main" id="{3B6BF1C0-49F2-9BF4-123D-83AC9F6A1BB2}"/>
              </a:ext>
            </a:extLst>
          </p:cNvPr>
          <p:cNvSpPr txBox="1"/>
          <p:nvPr/>
        </p:nvSpPr>
        <p:spPr>
          <a:xfrm>
            <a:off x="6095999" y="1511055"/>
            <a:ext cx="5178942" cy="4845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sz="2800" i="1" dirty="0">
                <a:solidFill>
                  <a:schemeClr val="bg1"/>
                </a:solidFill>
                <a:sym typeface="Calibri"/>
              </a:rPr>
              <a:t>Failed to consider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800" dirty="0">
              <a:solidFill>
                <a:schemeClr val="bg1"/>
              </a:solidFill>
            </a:endParaRPr>
          </a:p>
          <a:p>
            <a:pPr marL="685800" lvl="1" indent="-342900"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sym typeface="Calibri"/>
              </a:rPr>
              <a:t>What happens when you deliver a promise and not reality</a:t>
            </a:r>
          </a:p>
          <a:p>
            <a:pPr marL="685800" lvl="1" indent="-342900"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685800" lvl="1" indent="-342900"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sym typeface="Calibri"/>
              </a:rPr>
              <a:t>Media backlash/business bans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28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woman looking at a screen with tiny writing and graphs floating">
            <a:extLst>
              <a:ext uri="{FF2B5EF4-FFF2-40B4-BE49-F238E27FC236}">
                <a16:creationId xmlns:a16="http://schemas.microsoft.com/office/drawing/2014/main" id="{AACEA9E5-C8FF-4080-B2EE-93C3DA6E68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1738" y="0"/>
            <a:ext cx="7196930" cy="6867376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8A0965D6-0D20-40A0-8897-EDF8A7A4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36629"/>
            <a:ext cx="6007099" cy="4784742"/>
          </a:xfrm>
        </p:spPr>
        <p:txBody>
          <a:bodyPr/>
          <a:lstStyle/>
          <a:p>
            <a:r>
              <a:rPr lang="en-US" noProof="0" dirty="0"/>
              <a:t>Positioning</a:t>
            </a:r>
            <a:br>
              <a:rPr lang="en-US" noProof="0" dirty="0"/>
            </a:b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AD5E990-59DB-44C5-B716-B0352D7535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73572" y="2331772"/>
            <a:ext cx="5085310" cy="3824882"/>
          </a:xfrm>
        </p:spPr>
        <p:txBody>
          <a:bodyPr>
            <a:normAutofit fontScale="6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Target market - all ages (children to adults)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 various attributes people could use it for are: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    Work 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    - pop up reminders, dictate texts 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    Information 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    - compass, current weather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    Entertainment 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    - play games, demands app 	               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      (wink to take a picture)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    Connecting to People 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    - Google Hangout, sharing pictures, videos, posts 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    Travel 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    - travel alerts, maps, directions, check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 attributes could vary as per the population using. Children could prefer something different and adults something else</a:t>
            </a:r>
          </a:p>
          <a:p>
            <a:r>
              <a:rPr lang="en-US" dirty="0"/>
              <a:t>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A4FBE-BC87-4AB1-BD16-CAF99641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690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6DB4F4C0-66F2-4AE9-ACA2-A28930730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bg1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competition</a:t>
            </a:r>
            <a:endParaRPr lang="en-US" dirty="0"/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BFB7C528-0C61-424C-B1CA-1E81969C4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3" name="Google Shape;181;p32">
            <a:extLst>
              <a:ext uri="{FF2B5EF4-FFF2-40B4-BE49-F238E27FC236}">
                <a16:creationId xmlns:a16="http://schemas.microsoft.com/office/drawing/2014/main" id="{9F4BA428-B3F3-757F-F6A5-7179BEAD923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75665" y="1333412"/>
            <a:ext cx="8686921" cy="4808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2535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2ACCF9-0672-4707-BFAE-8EB35588C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8" y="1187753"/>
            <a:ext cx="7286604" cy="634323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Why Did it Fail?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E126F8-D496-4E7C-A098-9020927A0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4" name="Google Shape;187;p33">
            <a:extLst>
              <a:ext uri="{FF2B5EF4-FFF2-40B4-BE49-F238E27FC236}">
                <a16:creationId xmlns:a16="http://schemas.microsoft.com/office/drawing/2014/main" id="{F9406BB3-9D4B-2C66-BD54-F0F665371F6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32565" y="1945150"/>
            <a:ext cx="3572942" cy="20053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188;p33">
            <a:extLst>
              <a:ext uri="{FF2B5EF4-FFF2-40B4-BE49-F238E27FC236}">
                <a16:creationId xmlns:a16="http://schemas.microsoft.com/office/drawing/2014/main" id="{0D91242D-054C-CC13-F1C3-26F0B96AF84A}"/>
              </a:ext>
            </a:extLst>
          </p:cNvPr>
          <p:cNvSpPr/>
          <p:nvPr/>
        </p:nvSpPr>
        <p:spPr>
          <a:xfrm>
            <a:off x="4373539" y="2021800"/>
            <a:ext cx="295087" cy="261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189;p33">
            <a:extLst>
              <a:ext uri="{FF2B5EF4-FFF2-40B4-BE49-F238E27FC236}">
                <a16:creationId xmlns:a16="http://schemas.microsoft.com/office/drawing/2014/main" id="{38C234C0-0DC8-E8ED-61B6-C248687D4D35}"/>
              </a:ext>
            </a:extLst>
          </p:cNvPr>
          <p:cNvSpPr txBox="1"/>
          <p:nvPr/>
        </p:nvSpPr>
        <p:spPr>
          <a:xfrm>
            <a:off x="4654340" y="1952500"/>
            <a:ext cx="844908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REC</a:t>
            </a:r>
            <a:endParaRPr sz="160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7" name="Google Shape;190;p33">
            <a:extLst>
              <a:ext uri="{FF2B5EF4-FFF2-40B4-BE49-F238E27FC236}">
                <a16:creationId xmlns:a16="http://schemas.microsoft.com/office/drawing/2014/main" id="{C1C48FA7-B01D-13F8-870D-7A9A5BE55448}"/>
              </a:ext>
            </a:extLst>
          </p:cNvPr>
          <p:cNvSpPr txBox="1"/>
          <p:nvPr/>
        </p:nvSpPr>
        <p:spPr>
          <a:xfrm>
            <a:off x="3114139" y="3548513"/>
            <a:ext cx="1618567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Security</a:t>
            </a:r>
            <a:endParaRPr sz="210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78" name="Google Shape;191;p33">
            <a:extLst>
              <a:ext uri="{FF2B5EF4-FFF2-40B4-BE49-F238E27FC236}">
                <a16:creationId xmlns:a16="http://schemas.microsoft.com/office/drawing/2014/main" id="{806BDDB1-5C76-91D6-5AC3-FA8614CF937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2948" y="3950450"/>
            <a:ext cx="3572942" cy="20053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192;p33">
            <a:extLst>
              <a:ext uri="{FF2B5EF4-FFF2-40B4-BE49-F238E27FC236}">
                <a16:creationId xmlns:a16="http://schemas.microsoft.com/office/drawing/2014/main" id="{0AC5B681-08C4-E5B4-BF5F-BD907CAB74F3}"/>
              </a:ext>
            </a:extLst>
          </p:cNvPr>
          <p:cNvSpPr txBox="1"/>
          <p:nvPr/>
        </p:nvSpPr>
        <p:spPr>
          <a:xfrm>
            <a:off x="7358323" y="5725375"/>
            <a:ext cx="2362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Lack of Use Cases</a:t>
            </a:r>
            <a:endParaRPr sz="210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80" name="Google Shape;193;p33">
            <a:extLst>
              <a:ext uri="{FF2B5EF4-FFF2-40B4-BE49-F238E27FC236}">
                <a16:creationId xmlns:a16="http://schemas.microsoft.com/office/drawing/2014/main" id="{4EC4B797-5CE1-7529-852D-7066AC538FF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4073" y="1954028"/>
            <a:ext cx="3572942" cy="20053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194;p33">
            <a:extLst>
              <a:ext uri="{FF2B5EF4-FFF2-40B4-BE49-F238E27FC236}">
                <a16:creationId xmlns:a16="http://schemas.microsoft.com/office/drawing/2014/main" id="{EF214113-5CD7-09F6-AA3E-4664264487BF}"/>
              </a:ext>
            </a:extLst>
          </p:cNvPr>
          <p:cNvSpPr txBox="1"/>
          <p:nvPr/>
        </p:nvSpPr>
        <p:spPr>
          <a:xfrm>
            <a:off x="7700398" y="3593866"/>
            <a:ext cx="2208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Fashion Disaster</a:t>
            </a:r>
            <a:endParaRPr sz="21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6" name="Google Shape;196;p33">
            <a:extLst>
              <a:ext uri="{FF2B5EF4-FFF2-40B4-BE49-F238E27FC236}">
                <a16:creationId xmlns:a16="http://schemas.microsoft.com/office/drawing/2014/main" id="{E9A8B1A5-716A-ED9D-538C-91060356A302}"/>
              </a:ext>
            </a:extLst>
          </p:cNvPr>
          <p:cNvSpPr txBox="1"/>
          <p:nvPr/>
        </p:nvSpPr>
        <p:spPr>
          <a:xfrm>
            <a:off x="3433625" y="5447850"/>
            <a:ext cx="1984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Too Expensive</a:t>
            </a:r>
            <a:endParaRPr sz="21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88" name="Google Shape;195;p33">
            <a:extLst>
              <a:ext uri="{FF2B5EF4-FFF2-40B4-BE49-F238E27FC236}">
                <a16:creationId xmlns:a16="http://schemas.microsoft.com/office/drawing/2014/main" id="{1483CDDD-0D34-B666-5E95-92507C6D9E0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6307" y="3950450"/>
            <a:ext cx="3572942" cy="19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196;p33">
            <a:extLst>
              <a:ext uri="{FF2B5EF4-FFF2-40B4-BE49-F238E27FC236}">
                <a16:creationId xmlns:a16="http://schemas.microsoft.com/office/drawing/2014/main" id="{48563A93-4E45-F0F7-D7A8-5320C020BABB}"/>
              </a:ext>
            </a:extLst>
          </p:cNvPr>
          <p:cNvSpPr txBox="1"/>
          <p:nvPr/>
        </p:nvSpPr>
        <p:spPr>
          <a:xfrm>
            <a:off x="2681461" y="5447850"/>
            <a:ext cx="1984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Too Expensive</a:t>
            </a:r>
            <a:endParaRPr sz="21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3931451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81</TotalTime>
  <Words>672</Words>
  <Application>Microsoft Macintosh PowerPoint</Application>
  <PresentationFormat>Widescreen</PresentationFormat>
  <Paragraphs>109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Bierstadt</vt:lpstr>
      <vt:lpstr>Calibri</vt:lpstr>
      <vt:lpstr>Courier New</vt:lpstr>
      <vt:lpstr>Impact</vt:lpstr>
      <vt:lpstr>Posterama</vt:lpstr>
      <vt:lpstr>Posterama Bold</vt:lpstr>
      <vt:lpstr>Office Theme</vt:lpstr>
      <vt:lpstr>Google Glass</vt:lpstr>
      <vt:lpstr>About Google Glass</vt:lpstr>
      <vt:lpstr>The 4Ps</vt:lpstr>
      <vt:lpstr>3Cs</vt:lpstr>
      <vt:lpstr>3Cs</vt:lpstr>
      <vt:lpstr>3Cs</vt:lpstr>
      <vt:lpstr>Positioning </vt:lpstr>
      <vt:lpstr>competition</vt:lpstr>
      <vt:lpstr>Why Did it Fail?</vt:lpstr>
      <vt:lpstr>How could it have been handled better and succeeded?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Glass</dc:title>
  <dc:creator>Nammi, Thomas Preetham</dc:creator>
  <cp:lastModifiedBy>Saoji, Sankalp Babarao</cp:lastModifiedBy>
  <cp:revision>22</cp:revision>
  <dcterms:created xsi:type="dcterms:W3CDTF">2022-12-14T02:19:07Z</dcterms:created>
  <dcterms:modified xsi:type="dcterms:W3CDTF">2022-12-14T03:51:05Z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